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87" r:id="rId4"/>
    <p:sldId id="279" r:id="rId5"/>
    <p:sldId id="293" r:id="rId6"/>
    <p:sldId id="290" r:id="rId7"/>
    <p:sldId id="281" r:id="rId8"/>
    <p:sldId id="297" r:id="rId9"/>
    <p:sldId id="286" r:id="rId10"/>
    <p:sldId id="275" r:id="rId11"/>
    <p:sldId id="294" r:id="rId12"/>
    <p:sldId id="295" r:id="rId13"/>
    <p:sldId id="296" r:id="rId14"/>
    <p:sldId id="291" r:id="rId15"/>
    <p:sldId id="29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3"/>
    <p:restoredTop sz="81231"/>
  </p:normalViewPr>
  <p:slideViewPr>
    <p:cSldViewPr snapToGrid="0" snapToObjects="1">
      <p:cViewPr varScale="1">
        <p:scale>
          <a:sx n="92" d="100"/>
          <a:sy n="92" d="100"/>
        </p:scale>
        <p:origin x="1128" y="18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//Users/jgoode/Desktop/data_analysis/project/visionzero/presentation/workbook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2016 NYC Traffic-Related</a:t>
            </a:r>
            <a:r>
              <a:rPr lang="en-US" baseline="0" dirty="0" smtClean="0"/>
              <a:t> Injuries (by Month and Type)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Sheet5!$D$12</c:f>
              <c:strCache>
                <c:ptCount val="1"/>
                <c:pt idx="0">
                  <c:v>Bike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Sheet5!$D$13:$D$24</c:f>
              <c:numCache>
                <c:formatCode>General</c:formatCode>
                <c:ptCount val="12"/>
                <c:pt idx="0">
                  <c:v>167.0</c:v>
                </c:pt>
                <c:pt idx="1">
                  <c:v>178.0</c:v>
                </c:pt>
                <c:pt idx="2">
                  <c:v>281.0</c:v>
                </c:pt>
                <c:pt idx="3">
                  <c:v>321.0</c:v>
                </c:pt>
                <c:pt idx="4">
                  <c:v>339.0</c:v>
                </c:pt>
                <c:pt idx="5">
                  <c:v>385.0</c:v>
                </c:pt>
                <c:pt idx="6">
                  <c:v>396.0</c:v>
                </c:pt>
                <c:pt idx="7">
                  <c:v>434.0</c:v>
                </c:pt>
                <c:pt idx="8">
                  <c:v>400.0</c:v>
                </c:pt>
                <c:pt idx="9">
                  <c:v>340.0</c:v>
                </c:pt>
                <c:pt idx="10">
                  <c:v>265.0</c:v>
                </c:pt>
                <c:pt idx="11">
                  <c:v>165.0</c:v>
                </c:pt>
              </c:numCache>
            </c:numRef>
          </c:val>
        </c:ser>
        <c:ser>
          <c:idx val="1"/>
          <c:order val="1"/>
          <c:tx>
            <c:strRef>
              <c:f>Sheet5!$E$12</c:f>
              <c:strCache>
                <c:ptCount val="1"/>
                <c:pt idx="0">
                  <c:v>Pedestrian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Sheet5!$E$13:$E$24</c:f>
              <c:numCache>
                <c:formatCode>General</c:formatCode>
                <c:ptCount val="12"/>
                <c:pt idx="0">
                  <c:v>897.0</c:v>
                </c:pt>
                <c:pt idx="1">
                  <c:v>965.0</c:v>
                </c:pt>
                <c:pt idx="2">
                  <c:v>810.0</c:v>
                </c:pt>
                <c:pt idx="3">
                  <c:v>791.0</c:v>
                </c:pt>
                <c:pt idx="4">
                  <c:v>698.0</c:v>
                </c:pt>
                <c:pt idx="5">
                  <c:v>614.0</c:v>
                </c:pt>
                <c:pt idx="6">
                  <c:v>579.0</c:v>
                </c:pt>
                <c:pt idx="7">
                  <c:v>579.0</c:v>
                </c:pt>
                <c:pt idx="8">
                  <c:v>616.0</c:v>
                </c:pt>
                <c:pt idx="9">
                  <c:v>790.0</c:v>
                </c:pt>
                <c:pt idx="10">
                  <c:v>866.0</c:v>
                </c:pt>
                <c:pt idx="11">
                  <c:v>777.0</c:v>
                </c:pt>
              </c:numCache>
            </c:numRef>
          </c:val>
        </c:ser>
        <c:ser>
          <c:idx val="2"/>
          <c:order val="2"/>
          <c:tx>
            <c:strRef>
              <c:f>Sheet5!$F$12</c:f>
              <c:strCache>
                <c:ptCount val="1"/>
                <c:pt idx="0">
                  <c:v>Vehicle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Sheet5!$C$13:$C$24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Sheet5!$F$13:$F$24</c:f>
              <c:numCache>
                <c:formatCode>General</c:formatCode>
                <c:ptCount val="12"/>
                <c:pt idx="0">
                  <c:v>2067.0</c:v>
                </c:pt>
                <c:pt idx="1">
                  <c:v>2045.0</c:v>
                </c:pt>
                <c:pt idx="2">
                  <c:v>2507.0</c:v>
                </c:pt>
                <c:pt idx="3">
                  <c:v>2798.0</c:v>
                </c:pt>
                <c:pt idx="4">
                  <c:v>2908.0</c:v>
                </c:pt>
                <c:pt idx="5">
                  <c:v>2501.0</c:v>
                </c:pt>
                <c:pt idx="6">
                  <c:v>2574.0</c:v>
                </c:pt>
                <c:pt idx="7">
                  <c:v>2403.0</c:v>
                </c:pt>
                <c:pt idx="8">
                  <c:v>2478.0</c:v>
                </c:pt>
                <c:pt idx="9">
                  <c:v>2161.0</c:v>
                </c:pt>
                <c:pt idx="10">
                  <c:v>2191.0</c:v>
                </c:pt>
                <c:pt idx="11">
                  <c:v>2180.0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5730848"/>
        <c:axId val="1860739824"/>
      </c:barChart>
      <c:catAx>
        <c:axId val="192573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739824"/>
        <c:crosses val="autoZero"/>
        <c:auto val="1"/>
        <c:lblAlgn val="ctr"/>
        <c:lblOffset val="100"/>
        <c:noMultiLvlLbl val="0"/>
      </c:catAx>
      <c:valAx>
        <c:axId val="186073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73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A56B-4098-DC40-ABF8-39B4C89FD567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6DF45-1346-7E48-95ED-83DAD2BB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- Each node shows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predicted class (0/1),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predicted probability of 1,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percentage of observations in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DF45-1346-7E48-95ED-83DAD2BB41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3D1A-8564-FD48-BCFE-60410FE0AECB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5374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D2A5-B159-1C42-ABDC-898580F3B6CE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4BE0-63A0-4841-AAC3-28CCBC1E7AEA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89" y="150613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3593-6414-DA46-B0A5-F91A97A98276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6B7356BC-FCC0-DA40-8531-B5B785E5B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15153" y="1196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89822"/>
            <a:ext cx="12192000" cy="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b="17059"/>
          <a:stretch/>
        </p:blipFill>
        <p:spPr>
          <a:xfrm>
            <a:off x="10813937" y="516536"/>
            <a:ext cx="973351" cy="47189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D00A-861A-E445-A2D9-A02B8B729E5C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E3D2-ADEA-2C44-A02B-2A93C4D1227A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BA9A-E900-414E-A8F1-4A076DBC455B}" type="datetime1">
              <a:rPr lang="en-US" smtClean="0"/>
              <a:t>5/27/18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E0B2-49B8-5640-89AA-C1F6CC379D55}" type="datetime1">
              <a:rPr lang="en-US" smtClean="0"/>
              <a:t>5/27/18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0A3B-E366-BE4A-ADF2-F49918F91E6A}" type="datetime1">
              <a:rPr lang="en-US" smtClean="0"/>
              <a:t>5/27/18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5DF0-D1B4-BF40-A2AB-2DCF03A9047A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936F-852D-A342-BD4E-1425FDF75262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FEE4-4C75-BB46-89BC-9598EB47C1C7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356BC-FCC0-DA40-8531-B5B785E5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8040" y="4324010"/>
            <a:ext cx="10058401" cy="772425"/>
          </a:xfrm>
        </p:spPr>
        <p:txBody>
          <a:bodyPr>
            <a:noAutofit/>
          </a:bodyPr>
          <a:lstStyle/>
          <a:p>
            <a:r>
              <a:rPr lang="en-US" sz="4800" b="1" i="1" dirty="0"/>
              <a:t>Studying </a:t>
            </a:r>
            <a:r>
              <a:rPr lang="en-US" sz="4800" b="1" i="1" dirty="0" smtClean="0"/>
              <a:t>Street Safety in NYC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576" y="1223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3235" y="5069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7059"/>
          <a:stretch/>
        </p:blipFill>
        <p:spPr>
          <a:xfrm>
            <a:off x="3915596" y="1832751"/>
            <a:ext cx="4432300" cy="21488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5590" y="5254207"/>
            <a:ext cx="557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Jordan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Zandi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&amp; Jason Goode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Final Project, MPCS 53120</a:t>
            </a:r>
          </a:p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Due: 5/29/18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45" y="1480856"/>
            <a:ext cx="7921218" cy="4888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441589" y="1114658"/>
            <a:ext cx="2688472" cy="128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mtClean="0"/>
              <a:t>All Injuries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70543" y="3721588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Leading Intervals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Safe Streets for Seniors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Corridors</a:t>
            </a:r>
          </a:p>
          <a:p>
            <a:pPr marL="342900" indent="-342900">
              <a:buFont typeface="Arial" charset="0"/>
              <a:buChar char="•"/>
            </a:pPr>
            <a:endParaRPr lang="en-US" sz="18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0543" y="2183016"/>
            <a:ext cx="2688472" cy="1357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Odds ratios suggest that predictors </a:t>
            </a:r>
            <a:r>
              <a:rPr lang="en-US" sz="1800" b="0" i="1" dirty="0" smtClean="0"/>
              <a:t>increase</a:t>
            </a:r>
            <a:r>
              <a:rPr lang="en-US" sz="1800" b="0" dirty="0" smtClean="0"/>
              <a:t> likelihood of injury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9669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5" y="1342481"/>
            <a:ext cx="8574840" cy="529190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1589" y="1478794"/>
            <a:ext cx="2688472" cy="964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Pedestrian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1589" y="2717055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Leading Pedestrian Intervals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3521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582266" y="1452302"/>
            <a:ext cx="2688472" cy="8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Bicycle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30" y="1557460"/>
            <a:ext cx="7775979" cy="47988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82266" y="2740501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Bike Priority Districts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Signal timing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Neighborhood Slow Zones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465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(Odds Ratios)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10" name="Oval 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441589" y="1348394"/>
            <a:ext cx="2688472" cy="1412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 smtClean="0"/>
              <a:t>Motor Vehicle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92" y="1453325"/>
            <a:ext cx="8536354" cy="52681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82266" y="2740501"/>
            <a:ext cx="2688472" cy="263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800" u="sng" dirty="0" smtClean="0"/>
              <a:t>Significant Predictors</a:t>
            </a:r>
          </a:p>
          <a:p>
            <a:endParaRPr lang="en-US" sz="18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Arterial Slow Zones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Left Turn Traffic Calming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Speed Humps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Street Improvement Projects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0" dirty="0" smtClean="0"/>
              <a:t>Neighborhood Slow Zones (</a:t>
            </a:r>
            <a:r>
              <a:rPr lang="en-US" sz="1800" b="0" dirty="0" smtClean="0">
                <a:solidFill>
                  <a:srgbClr val="FF0000"/>
                </a:solidFill>
              </a:rPr>
              <a:t>our only odd’s ratio &lt; 1.0</a:t>
            </a:r>
            <a:r>
              <a:rPr lang="en-US" sz="1800" b="0" dirty="0" smtClean="0"/>
              <a:t>)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0083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(Prediction)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50" y="1961091"/>
            <a:ext cx="7121947" cy="439525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00637"/>
              </p:ext>
            </p:extLst>
          </p:nvPr>
        </p:nvGraphicFramePr>
        <p:xfrm>
          <a:off x="319148" y="3046200"/>
          <a:ext cx="44156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846"/>
                <a:gridCol w="22078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Cutoff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Sensitivity (TPR)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Specificity (1- FPR)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7004778" y="1825304"/>
            <a:ext cx="3121400" cy="658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 smtClean="0"/>
              <a:t>Area Under Curve (AUC)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3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Results (Decision Tree/ Random Forest)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0331" y="438168"/>
            <a:ext cx="731224" cy="584966"/>
            <a:chOff x="9769980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69980" y="551947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Results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0" y="2103254"/>
            <a:ext cx="6228842" cy="384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09" y="2494212"/>
            <a:ext cx="5118722" cy="315898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41588" y="1593686"/>
            <a:ext cx="5654411" cy="49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smtClean="0"/>
              <a:t>Decision Tree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17864" y="1481269"/>
            <a:ext cx="5654411" cy="968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400" dirty="0" smtClean="0"/>
              <a:t>Variables of Importance*</a:t>
            </a:r>
          </a:p>
          <a:p>
            <a:pPr algn="ctr"/>
            <a:r>
              <a:rPr lang="en-US" sz="2400" b="0" dirty="0" smtClean="0"/>
              <a:t>(Leading Pedestrian Intervals, Street Improvement Projects, Signal Timing)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588" y="6057827"/>
            <a:ext cx="2384739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i="1" smtClean="0">
                <a:latin typeface="Arial" charset="0"/>
                <a:ea typeface="Arial" charset="0"/>
                <a:cs typeface="Arial" charset="0"/>
              </a:rPr>
              <a:t>Tree AUC =  0.64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RF AUC = 0.66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b="1" i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791" y="6082864"/>
            <a:ext cx="759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b="1" i="1" dirty="0" smtClean="0">
                <a:latin typeface="Arial" charset="0"/>
                <a:ea typeface="Arial" charset="0"/>
                <a:cs typeface="Arial" charset="0"/>
              </a:rPr>
              <a:t>There is little difference between tree and random forest AUC, with both worse than the simple </a:t>
            </a:r>
            <a:r>
              <a:rPr lang="en-US" sz="2000" b="1" i="1" smtClean="0">
                <a:latin typeface="Arial" charset="0"/>
                <a:ea typeface="Arial" charset="0"/>
                <a:cs typeface="Arial" charset="0"/>
              </a:rPr>
              <a:t>GLM fit prediction</a:t>
            </a:r>
            <a:endParaRPr lang="en-US" sz="2000" b="1" i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51163" y="5680905"/>
            <a:ext cx="5387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*Same </a:t>
            </a:r>
            <a:r>
              <a:rPr lang="en-US" dirty="0" smtClean="0"/>
              <a:t>top 3 variables of importance for </a:t>
            </a:r>
            <a:r>
              <a:rPr lang="en-US" dirty="0"/>
              <a:t>tree and forest</a:t>
            </a:r>
          </a:p>
        </p:txBody>
      </p:sp>
    </p:spTree>
    <p:extLst>
      <p:ext uri="{BB962C8B-B14F-4D97-AF65-F5344CB8AC3E}">
        <p14:creationId xmlns:p14="http://schemas.microsoft.com/office/powerpoint/2010/main" val="10255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Interpretation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356BC-FCC0-DA40-8531-B5B785E5BF79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93777" y="438168"/>
            <a:ext cx="731224" cy="584966"/>
            <a:chOff x="9793426" y="414636"/>
            <a:chExt cx="731224" cy="584966"/>
          </a:xfrm>
        </p:grpSpPr>
        <p:sp>
          <p:nvSpPr>
            <p:cNvPr id="6" name="Oval 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793426" y="493332"/>
              <a:ext cx="731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Interpretation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98872" y="1283866"/>
            <a:ext cx="113942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Our hypothesis</a:t>
            </a:r>
            <a:r>
              <a:rPr lang="en-US" sz="2200" dirty="0" smtClean="0"/>
              <a:t>: We thought that safety initiatives would </a:t>
            </a:r>
            <a:r>
              <a:rPr lang="en-US" sz="2200" i="1" u="sng" dirty="0" smtClean="0"/>
              <a:t>decrease</a:t>
            </a:r>
            <a:r>
              <a:rPr lang="en-US" sz="2200" dirty="0" smtClean="0"/>
              <a:t> risk of injury</a:t>
            </a: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Our results</a:t>
            </a:r>
            <a:r>
              <a:rPr lang="en-US" sz="2200" dirty="0" smtClean="0"/>
              <a:t>: Presence of initiatives </a:t>
            </a:r>
            <a:r>
              <a:rPr lang="en-US" sz="2200" i="1" u="sng" dirty="0" smtClean="0"/>
              <a:t>increase</a:t>
            </a:r>
            <a:r>
              <a:rPr lang="en-US" sz="2200" dirty="0" smtClean="0"/>
              <a:t> incidence of injury. Counterintuitive!</a:t>
            </a:r>
          </a:p>
          <a:p>
            <a:pPr marL="285750" indent="-285750">
              <a:buFont typeface="Arial" charset="0"/>
              <a:buChar char="•"/>
            </a:pP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Interpretation:</a:t>
            </a:r>
            <a:endParaRPr lang="en-US" sz="22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Initiatives were more likely to be implemented in accident-prone areas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Some predictors were simply designated “hot zones”  (further categorization did not correct for this)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Lack of time-series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/>
              <a:t>Weather (did not have exact date)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/>
              <a:t>Month (We had months of accident nodes, but not all other nodes)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Significance is misleading due to very high </a:t>
            </a:r>
            <a:r>
              <a:rPr lang="en-US" sz="2200" i="1" dirty="0" smtClean="0"/>
              <a:t>n </a:t>
            </a:r>
            <a:r>
              <a:rPr lang="en-US" sz="2200" dirty="0" smtClean="0"/>
              <a:t>(# of intersections), which reduces SE</a:t>
            </a:r>
          </a:p>
          <a:p>
            <a:pPr marL="285750" indent="-285750">
              <a:buFont typeface="Arial" charset="0"/>
              <a:buChar char="•"/>
            </a:pPr>
            <a:endParaRPr lang="en-US" sz="22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b="1" dirty="0" smtClean="0"/>
              <a:t>Reflection: What would we do differently?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Find out when initiatives were implemented, do a comparison of injury count before and after for all intersections across multiple years (much more involved)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Include some harder-to-parse and imperfect predictors (e.g. average speed)</a:t>
            </a:r>
          </a:p>
        </p:txBody>
      </p:sp>
    </p:spTree>
    <p:extLst>
      <p:ext uri="{BB962C8B-B14F-4D97-AF65-F5344CB8AC3E}">
        <p14:creationId xmlns:p14="http://schemas.microsoft.com/office/powerpoint/2010/main" val="2030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9883" y="1379304"/>
            <a:ext cx="1626682" cy="148630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62327" y="2343270"/>
            <a:ext cx="1626682" cy="14863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84771" y="3307236"/>
            <a:ext cx="1626682" cy="148630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Methods/Analysis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38494" y="5241557"/>
            <a:ext cx="1626682" cy="148630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07215" y="4271202"/>
            <a:ext cx="1626682" cy="14863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0683" y="5815433"/>
            <a:ext cx="212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Interpretation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Elbow Connector 15"/>
          <p:cNvCxnSpPr>
            <a:stCxn id="6" idx="4"/>
            <a:endCxn id="10" idx="2"/>
          </p:cNvCxnSpPr>
          <p:nvPr/>
        </p:nvCxnSpPr>
        <p:spPr>
          <a:xfrm rot="16200000" flipH="1">
            <a:off x="1797369" y="2121464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4"/>
            <a:endCxn id="11" idx="2"/>
          </p:cNvCxnSpPr>
          <p:nvPr/>
        </p:nvCxnSpPr>
        <p:spPr>
          <a:xfrm rot="16200000" flipH="1">
            <a:off x="4319813" y="3085430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4"/>
            <a:endCxn id="13" idx="2"/>
          </p:cNvCxnSpPr>
          <p:nvPr/>
        </p:nvCxnSpPr>
        <p:spPr>
          <a:xfrm rot="16200000" flipH="1">
            <a:off x="6842257" y="4049396"/>
            <a:ext cx="220813" cy="1709103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4"/>
            <a:endCxn id="12" idx="2"/>
          </p:cNvCxnSpPr>
          <p:nvPr/>
        </p:nvCxnSpPr>
        <p:spPr>
          <a:xfrm rot="16200000" flipH="1">
            <a:off x="9365924" y="5012140"/>
            <a:ext cx="227202" cy="1717938"/>
          </a:xfrm>
          <a:prstGeom prst="bentConnector2">
            <a:avLst/>
          </a:prstGeom>
          <a:ln w="444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9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6417408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z="1600" smtClean="0"/>
              <a:t>3</a:t>
            </a:fld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9844166" y="421048"/>
            <a:ext cx="668478" cy="66286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794" y="1263669"/>
            <a:ext cx="117504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Introduction: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Vision Zero is NYC’s primary policy initiative to reduce traffic-related injuries and fatalities. This includes street design, outreach, enforcement, legislation, and campaigns. </a:t>
            </a:r>
            <a:r>
              <a:rPr lang="en-US" sz="3200" u="sng" dirty="0" smtClean="0">
                <a:latin typeface="Arial" charset="0"/>
                <a:ea typeface="Arial" charset="0"/>
                <a:cs typeface="Arial" charset="0"/>
              </a:rPr>
              <a:t>We are focused on street design</a:t>
            </a:r>
          </a:p>
          <a:p>
            <a:pPr marL="342900" indent="-342900">
              <a:buFont typeface="Arial" charset="0"/>
              <a:buChar char="•"/>
            </a:pPr>
            <a:endParaRPr lang="en-US" sz="3200" u="sng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Objective: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Study the relationship between NYCDOT’s street design safety measures and traffic-related injuries/fatalities</a:t>
            </a: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Hypothesis: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NYCDOT’s traffic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safety initiatives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 statistically significant reductive impact on the odds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fatality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and the incidence of injury.</a:t>
            </a:r>
          </a:p>
          <a:p>
            <a:pPr marL="342900" indent="-342900">
              <a:buFont typeface="Arial" charset="0"/>
              <a:buChar char="•"/>
            </a:pP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5319" y="592001"/>
            <a:ext cx="804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1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(Accidents)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13" y="1525859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767" y="1641656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767" y="2601362"/>
            <a:ext cx="42906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Description: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4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CSVs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of fatality and injury counts by month, year, and type.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Includes latitude and longitude coordinates of nearest intersection where accident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occurred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14466"/>
              </p:ext>
            </p:extLst>
          </p:nvPr>
        </p:nvGraphicFramePr>
        <p:xfrm>
          <a:off x="5012070" y="1400443"/>
          <a:ext cx="7043615" cy="434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52763" y="6083521"/>
            <a:ext cx="608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41,466 injuries </a:t>
            </a:r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occurred in NYC in 2016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(Accidents)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86419" y="1334056"/>
            <a:ext cx="6193673" cy="5471918"/>
            <a:chOff x="2930797" y="1322401"/>
            <a:chExt cx="6193673" cy="54719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30145"/>
            <a:stretch/>
          </p:blipFill>
          <p:spPr>
            <a:xfrm>
              <a:off x="2930797" y="1322401"/>
              <a:ext cx="6193673" cy="547191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170985" y="2086708"/>
              <a:ext cx="946613" cy="234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Month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732533" y="2513967"/>
            <a:ext cx="3617793" cy="2903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mtClean="0"/>
              <a:t>Bike Injuries (Plotted) by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</a:t>
            </a:r>
            <a:r>
              <a:rPr lang="en-US" dirty="0" err="1" smtClean="0"/>
              <a:t>GeoSpatial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http://www.nyc.gov/html/dot/assets/dot_logo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5" y="1688523"/>
            <a:ext cx="1266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588" y="1869334"/>
            <a:ext cx="22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Source: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588" y="2631334"/>
            <a:ext cx="5001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Description: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u="sng" dirty="0" err="1" smtClean="0">
                <a:latin typeface="Arial" charset="0"/>
                <a:ea typeface="Arial" charset="0"/>
                <a:cs typeface="Arial" charset="0"/>
              </a:rPr>
              <a:t>Basemap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Shapefile (.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shp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coordinates of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every street and intersection in NYC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Street Attributes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14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GeoJSONs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that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locations of street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16" name="Oval 15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11" y="1737014"/>
            <a:ext cx="1356775" cy="6555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86" y="1550581"/>
            <a:ext cx="4830836" cy="42710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57861" y="5855879"/>
            <a:ext cx="413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EX: Leading Pedestrian Intervals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0897" y="6167084"/>
            <a:ext cx="7989093" cy="59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We recorded </a:t>
            </a:r>
            <a:r>
              <a:rPr lang="en-US" sz="28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128,000 intersections </a:t>
            </a:r>
            <a:r>
              <a:rPr lang="en-US" sz="2800" b="1" i="1" dirty="0" smtClean="0">
                <a:latin typeface="Arial" charset="0"/>
                <a:ea typeface="Arial" charset="0"/>
                <a:cs typeface="Arial" charset="0"/>
              </a:rPr>
              <a:t>in NYC</a:t>
            </a:r>
            <a:endParaRPr lang="en-US" sz="28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(Predictors &amp; Outcomes)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12137" y="6460199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3588" y="2034456"/>
            <a:ext cx="51162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Arterial Slow Zones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Enhanced Crossings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Leading Pedestrian Intervals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Street Improvement Corridors/Intersections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Left Turn Traffic Calming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Speed Humps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Safe Streets for Seniors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Neighborhood Slow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Month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36" y="2389891"/>
            <a:ext cx="2073578" cy="2092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0458" y="6006630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Cyclist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 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0"/>
          <a:stretch/>
        </p:blipFill>
        <p:spPr>
          <a:xfrm>
            <a:off x="9728693" y="2394250"/>
            <a:ext cx="1967795" cy="20926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06084" y="4692997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Leading Pedestrian Interval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33" y="2868775"/>
            <a:ext cx="2455641" cy="1616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8872" y="463330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Slow Zones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924001" y="428679"/>
            <a:ext cx="645684" cy="584966"/>
            <a:chOff x="9815513" y="414636"/>
            <a:chExt cx="645684" cy="584966"/>
          </a:xfrm>
        </p:grpSpPr>
        <p:sp>
          <p:nvSpPr>
            <p:cNvPr id="24" name="Oval 23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7" name="Triangle 26"/>
          <p:cNvSpPr/>
          <p:nvPr/>
        </p:nvSpPr>
        <p:spPr>
          <a:xfrm rot="10800000">
            <a:off x="1255970" y="5419475"/>
            <a:ext cx="9515475" cy="467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42888" y="5290283"/>
            <a:ext cx="116157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800" y="5427419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Outcomes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9958" y="1445652"/>
            <a:ext cx="9523779" cy="335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86604" y="1415804"/>
            <a:ext cx="22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Predictors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12" y="5915168"/>
            <a:ext cx="834656" cy="8346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33" y="5990981"/>
            <a:ext cx="771681" cy="77168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53800" y="6070985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Motor Vehicle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1556" y="6034186"/>
            <a:ext cx="336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Pedestrian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Injuries / Fatalities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637" y="6006630"/>
            <a:ext cx="785547" cy="78554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171660" y="4651952"/>
            <a:ext cx="245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Enhanced Crossing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Wrangling </a:t>
            </a:r>
            <a:r>
              <a:rPr lang="en-US" dirty="0" err="1" smtClean="0"/>
              <a:t>GeoSpatial</a:t>
            </a:r>
            <a:r>
              <a:rPr lang="en-US" dirty="0" smtClean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8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49919" y="4549280"/>
            <a:ext cx="214688" cy="22444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55413" y="5249459"/>
            <a:ext cx="2071688" cy="171450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Diagonal Corner Rectangle 10"/>
          <p:cNvSpPr/>
          <p:nvPr/>
        </p:nvSpPr>
        <p:spPr>
          <a:xfrm>
            <a:off x="10572741" y="3994115"/>
            <a:ext cx="1311503" cy="1228364"/>
          </a:xfrm>
          <a:prstGeom prst="snip2DiagRect">
            <a:avLst>
              <a:gd name="adj1" fmla="val 34419"/>
              <a:gd name="adj2" fmla="val 16667"/>
            </a:avLst>
          </a:prstGeom>
          <a:noFill/>
          <a:ln w="76200">
            <a:solidFill>
              <a:schemeClr val="accent2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207" y="5055450"/>
            <a:ext cx="167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Point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7560" y="4662952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smtClean="0">
                <a:latin typeface="Arial" charset="0"/>
                <a:ea typeface="Arial" charset="0"/>
                <a:cs typeface="Arial" charset="0"/>
              </a:rPr>
              <a:t>LineString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06391" y="4394116"/>
            <a:ext cx="224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Polygon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79192" y="2706202"/>
            <a:ext cx="262192" cy="2561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20163" y="2967910"/>
            <a:ext cx="4051951" cy="13324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5136712" y="3583575"/>
            <a:ext cx="130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on?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20170969">
            <a:off x="2534257" y="3174489"/>
            <a:ext cx="18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Equals?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110288" y="3051564"/>
            <a:ext cx="1" cy="16044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53353" y="2938831"/>
            <a:ext cx="3859291" cy="12292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301091">
            <a:off x="7852208" y="3140570"/>
            <a:ext cx="1988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Lies within?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6062" y="2341691"/>
            <a:ext cx="276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Intersection </a:t>
            </a: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x,y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10263" y="4857805"/>
            <a:ext cx="3078802" cy="13292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10288" y="5619250"/>
            <a:ext cx="6869" cy="5471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747305" y="5177028"/>
            <a:ext cx="2579651" cy="100997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31158" y="6305181"/>
            <a:ext cx="423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Binary Classification (T/F)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0015864" y="438168"/>
            <a:ext cx="645684" cy="584966"/>
            <a:chOff x="9815513" y="414636"/>
            <a:chExt cx="645684" cy="584966"/>
          </a:xfrm>
        </p:grpSpPr>
        <p:sp>
          <p:nvSpPr>
            <p:cNvPr id="53" name="Oval 52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856880" y="563670"/>
              <a:ext cx="5394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2691" y="1359121"/>
            <a:ext cx="3404381" cy="914400"/>
            <a:chOff x="617435" y="1359121"/>
            <a:chExt cx="3094892" cy="914400"/>
          </a:xfrm>
        </p:grpSpPr>
        <p:sp>
          <p:nvSpPr>
            <p:cNvPr id="37" name="Pentagon 36"/>
            <p:cNvSpPr/>
            <p:nvPr/>
          </p:nvSpPr>
          <p:spPr>
            <a:xfrm>
              <a:off x="617435" y="1359121"/>
              <a:ext cx="3094892" cy="914400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2604" y="1538731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Generate </a:t>
              </a:r>
              <a:r>
                <a:rPr lang="en-US" sz="1600" b="1" dirty="0" err="1" smtClean="0">
                  <a:latin typeface="Arial" charset="0"/>
                  <a:ea typeface="Arial" charset="0"/>
                  <a:cs typeface="Arial" charset="0"/>
                </a:rPr>
                <a:t>Basemap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 of Intersections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65222" y="1356315"/>
            <a:ext cx="3820027" cy="914400"/>
            <a:chOff x="4138859" y="1356315"/>
            <a:chExt cx="3472752" cy="914400"/>
          </a:xfrm>
        </p:grpSpPr>
        <p:sp>
          <p:nvSpPr>
            <p:cNvPr id="40" name="Chevron 39"/>
            <p:cNvSpPr/>
            <p:nvPr/>
          </p:nvSpPr>
          <p:spPr>
            <a:xfrm>
              <a:off x="4138859" y="1356315"/>
              <a:ext cx="3472752" cy="914400"/>
            </a:xfrm>
            <a:prstGeom prst="chevr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80646" y="1565453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Map Intersections to Accidents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99118" y="1356315"/>
            <a:ext cx="3820027" cy="914400"/>
            <a:chOff x="7799118" y="1356315"/>
            <a:chExt cx="3820027" cy="914400"/>
          </a:xfrm>
        </p:grpSpPr>
        <p:sp>
          <p:nvSpPr>
            <p:cNvPr id="41" name="Chevron 40"/>
            <p:cNvSpPr/>
            <p:nvPr/>
          </p:nvSpPr>
          <p:spPr>
            <a:xfrm>
              <a:off x="7799118" y="1356315"/>
              <a:ext cx="3820027" cy="914400"/>
            </a:xfrm>
            <a:prstGeom prst="chevro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94128" y="1548742"/>
              <a:ext cx="2630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Map Intersections to 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Attributes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11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6" grpId="0"/>
      <p:bldP spid="17" grpId="0"/>
      <p:bldP spid="18" grpId="0"/>
      <p:bldP spid="19" grpId="0" animBg="1"/>
      <p:bldP spid="23" grpId="0"/>
      <p:bldP spid="25" grpId="0"/>
      <p:bldP spid="30" grpId="0"/>
      <p:bldP spid="3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89" y="299793"/>
            <a:ext cx="10515600" cy="90537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Methods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1044" y="7347064"/>
            <a:ext cx="2743200" cy="365125"/>
          </a:xfrm>
        </p:spPr>
        <p:txBody>
          <a:bodyPr/>
          <a:lstStyle/>
          <a:p>
            <a:fld id="{6B7356BC-FCC0-DA40-8531-B5B785E5BF79}" type="slidenum">
              <a:rPr lang="en-US" smtClean="0"/>
              <a:t>9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840188" y="428679"/>
            <a:ext cx="789811" cy="584966"/>
            <a:chOff x="9731700" y="414636"/>
            <a:chExt cx="789811" cy="584966"/>
          </a:xfrm>
        </p:grpSpPr>
        <p:sp>
          <p:nvSpPr>
            <p:cNvPr id="50" name="Oval 49"/>
            <p:cNvSpPr/>
            <p:nvPr/>
          </p:nvSpPr>
          <p:spPr>
            <a:xfrm>
              <a:off x="9815513" y="414636"/>
              <a:ext cx="645684" cy="58496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31700" y="549382"/>
              <a:ext cx="7898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Analysis</a:t>
              </a:r>
              <a:endParaRPr lang="en-US" sz="11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1589" y="1541820"/>
            <a:ext cx="111525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Multiple Logistic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Regressions: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Observe relationship between street attributes and occurrence of injury on street intersections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All_Injuries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Bike_Injuries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Ped_Injuries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MVO_Injuries</a:t>
            </a: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Prediction: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Predict probability of accident occurring on any given street intersection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GLM Fit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748</Words>
  <Application>Microsoft Macintosh PowerPoint</Application>
  <PresentationFormat>Widescreen</PresentationFormat>
  <Paragraphs>186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Mangal</vt:lpstr>
      <vt:lpstr>Wingdings</vt:lpstr>
      <vt:lpstr>Arial</vt:lpstr>
      <vt:lpstr>Office Theme</vt:lpstr>
      <vt:lpstr>PowerPoint Presentation</vt:lpstr>
      <vt:lpstr>Contents</vt:lpstr>
      <vt:lpstr>Overview</vt:lpstr>
      <vt:lpstr>Data (Accidents)</vt:lpstr>
      <vt:lpstr>Data (Accidents)</vt:lpstr>
      <vt:lpstr>Data (GeoSpatial)</vt:lpstr>
      <vt:lpstr>Data (Predictors &amp; Outcomes)</vt:lpstr>
      <vt:lpstr>Wrangling GeoSpatial Data</vt:lpstr>
      <vt:lpstr>Methods</vt:lpstr>
      <vt:lpstr>Results (Odds Ratios)</vt:lpstr>
      <vt:lpstr>Results (Odds Ratios)</vt:lpstr>
      <vt:lpstr>Results (Odds Ratios)</vt:lpstr>
      <vt:lpstr>Results (Odds Ratios)</vt:lpstr>
      <vt:lpstr>Results (Prediction)</vt:lpstr>
      <vt:lpstr>Results (Decision Tree/ Random Forest)</vt:lpstr>
      <vt:lpstr>Interpretation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Goode</dc:creator>
  <cp:lastModifiedBy>Jason Goode</cp:lastModifiedBy>
  <cp:revision>59</cp:revision>
  <dcterms:created xsi:type="dcterms:W3CDTF">2018-05-25T20:21:40Z</dcterms:created>
  <dcterms:modified xsi:type="dcterms:W3CDTF">2018-05-28T23:16:22Z</dcterms:modified>
</cp:coreProperties>
</file>